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
  </p:notesMasterIdLst>
  <p:sldIdLst>
    <p:sldId id="2147480138" r:id="rId3"/>
    <p:sldId id="260" r:id="rId4"/>
    <p:sldId id="2147470221" r:id="rId5"/>
    <p:sldId id="2147480144" r:id="rId6"/>
    <p:sldId id="2147480142" r:id="rId7"/>
    <p:sldId id="2147480140" r:id="rId8"/>
    <p:sldId id="2147480141" r:id="rId9"/>
    <p:sldId id="2147470225"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741" autoAdjust="0"/>
  </p:normalViewPr>
  <p:slideViewPr>
    <p:cSldViewPr snapToGrid="0">
      <p:cViewPr varScale="1">
        <p:scale>
          <a:sx n="120" d="100"/>
          <a:sy n="120"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E23E9-BCAC-452C-92A4-E8CB83883899}" type="datetimeFigureOut">
              <a:rPr lang="zh-CN" altLang="en-US" smtClean="0"/>
              <a:t>2023/3/21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2AD6E-739B-45D6-B963-A91604C2F15A}" type="slidenum">
              <a:rPr lang="zh-CN" altLang="en-US" smtClean="0"/>
              <a:t>‹#›</a:t>
            </a:fld>
            <a:endParaRPr lang="zh-CN" altLang="en-US"/>
          </a:p>
        </p:txBody>
      </p:sp>
    </p:spTree>
    <p:extLst>
      <p:ext uri="{BB962C8B-B14F-4D97-AF65-F5344CB8AC3E}">
        <p14:creationId xmlns:p14="http://schemas.microsoft.com/office/powerpoint/2010/main" val="17837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25DEEE-B44C-4E0D-A94C-EE181B3E70CE}" type="slidenum">
              <a:rPr lang="en-US" smtClean="0"/>
              <a:t>3</a:t>
            </a:fld>
            <a:endParaRPr lang="en-US"/>
          </a:p>
        </p:txBody>
      </p:sp>
    </p:spTree>
    <p:extLst>
      <p:ext uri="{BB962C8B-B14F-4D97-AF65-F5344CB8AC3E}">
        <p14:creationId xmlns:p14="http://schemas.microsoft.com/office/powerpoint/2010/main" val="318774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25DEEE-B44C-4E0D-A94C-EE181B3E70CE}" type="slidenum">
              <a:rPr lang="en-US" smtClean="0"/>
              <a:t>4</a:t>
            </a:fld>
            <a:endParaRPr lang="en-US"/>
          </a:p>
        </p:txBody>
      </p:sp>
    </p:spTree>
    <p:extLst>
      <p:ext uri="{BB962C8B-B14F-4D97-AF65-F5344CB8AC3E}">
        <p14:creationId xmlns:p14="http://schemas.microsoft.com/office/powerpoint/2010/main" val="2346200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602AD6E-739B-45D6-B963-A91604C2F15A}" type="slidenum">
              <a:rPr lang="zh-CN" altLang="en-US" smtClean="0"/>
              <a:t>7</a:t>
            </a:fld>
            <a:endParaRPr lang="zh-CN" altLang="en-US"/>
          </a:p>
        </p:txBody>
      </p:sp>
    </p:spTree>
    <p:extLst>
      <p:ext uri="{BB962C8B-B14F-4D97-AF65-F5344CB8AC3E}">
        <p14:creationId xmlns:p14="http://schemas.microsoft.com/office/powerpoint/2010/main" val="10930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AE7C-86EF-0454-391D-6136B2E86C2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975793E-4B2A-E8C5-BB62-5476DC258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106A83B-45AD-08BD-017D-6262D3AE18A3}"/>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45C5FA70-4C51-8B4F-8828-A0153B85C00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6279FA-E74B-341B-9A89-A6E7C1AD3F3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6348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42E2-7526-112D-9FC9-C8F15EFC62F8}"/>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49F4181-8ACD-7D3E-B155-6D5B0E486912}"/>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271357F-B1D5-F6E4-8BE7-96D7E8DC2D71}"/>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BF37B165-805E-9AE3-7FAB-5A39020F973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E3FB854-AC41-67A6-6969-B0751B8017CE}"/>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489288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47B1CE-CE3B-3192-4575-398D8536004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D78D463-EAF6-49FE-66C8-6DCF11FB829D}"/>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7807FC8-AB2F-3DA7-D8D3-891ECDD075AA}"/>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2C6BE407-99DA-B2FB-3613-620613B766C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7E4A31F-1BF4-D20D-0681-5D88B0788571}"/>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865187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0064202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3298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935483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5178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7692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9"/>
            <a:ext cx="11424437" cy="885242"/>
          </a:xfrm>
        </p:spPr>
        <p:txBody>
          <a:bodyPr lIns="146304" tIns="91440" rIns="146304" bIns="91440"/>
          <a:lstStyle>
            <a:lvl1pPr>
              <a:lnSpc>
                <a:spcPts val="6053"/>
              </a:lnSpc>
              <a:defRPr sz="392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1" y="1324594"/>
            <a:ext cx="7151167" cy="443198"/>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8" y="1324594"/>
            <a:ext cx="4508580" cy="2975943"/>
          </a:xfrm>
        </p:spPr>
        <p:txBody>
          <a:bodyPr/>
          <a:lstStyle>
            <a:lvl1pPr marL="0" indent="0">
              <a:lnSpc>
                <a:spcPct val="100000"/>
              </a:lnSpc>
              <a:spcBef>
                <a:spcPts val="1960"/>
              </a:spcBef>
              <a:buFontTx/>
              <a:buNone/>
              <a:defRPr sz="3136">
                <a:solidFill>
                  <a:srgbClr val="C00000"/>
                </a:solidFill>
              </a:defRPr>
            </a:lvl1pPr>
            <a:lvl2pPr marL="336076" indent="0">
              <a:lnSpc>
                <a:spcPct val="100000"/>
              </a:lnSpc>
              <a:spcBef>
                <a:spcPts val="1960"/>
              </a:spcBef>
              <a:buFontTx/>
              <a:buNone/>
              <a:defRPr/>
            </a:lvl2pPr>
            <a:lvl3pPr marL="560127" indent="0">
              <a:lnSpc>
                <a:spcPct val="100000"/>
              </a:lnSpc>
              <a:spcBef>
                <a:spcPts val="1960"/>
              </a:spcBef>
              <a:buFontTx/>
              <a:buNone/>
              <a:defRPr/>
            </a:lvl3pPr>
            <a:lvl4pPr marL="784178" indent="0">
              <a:lnSpc>
                <a:spcPct val="100000"/>
              </a:lnSpc>
              <a:spcBef>
                <a:spcPts val="1960"/>
              </a:spcBef>
              <a:buFontTx/>
              <a:buNone/>
              <a:defRPr/>
            </a:lvl4pPr>
            <a:lvl5pPr marL="1008229" indent="0">
              <a:lnSpc>
                <a:spcPct val="100000"/>
              </a:lnSpc>
              <a:spcBef>
                <a:spcPts val="196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9286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73677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631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E4A9-B013-278C-680D-60CCF29F3C4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DDAF62C-EFBD-E1C8-620F-57C75CFFB031}"/>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E79B635-EA29-A45A-8BF5-FD1F0AEF8E75}"/>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7E58491E-CE8B-3F3B-62B3-661E1B9979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C7ED381-5D0A-4977-587C-B80F7EA30DF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301449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968500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15EE4-CF4D-9525-693F-EBF175EFCA82}"/>
              </a:ext>
            </a:extLst>
          </p:cNvPr>
          <p:cNvSpPr>
            <a:spLocks noGrp="1"/>
          </p:cNvSpPr>
          <p:nvPr>
            <p:ph type="title"/>
          </p:nvPr>
        </p:nvSpPr>
        <p:spPr>
          <a:xfrm>
            <a:off x="831850" y="3639466"/>
            <a:ext cx="10515600" cy="923010"/>
          </a:xfrm>
        </p:spPr>
        <p:txBody>
          <a:bodyPr anchor="b"/>
          <a:lstStyle>
            <a:lvl1pPr>
              <a:defRPr sz="5998"/>
            </a:lvl1pPr>
          </a:lstStyle>
          <a:p>
            <a:r>
              <a:rPr lang="zh-CN" altLang="en-US"/>
              <a:t>单击此处编辑母版标题样式</a:t>
            </a:r>
          </a:p>
        </p:txBody>
      </p:sp>
      <p:sp>
        <p:nvSpPr>
          <p:cNvPr id="3" name="文本占位符 2">
            <a:extLst>
              <a:ext uri="{FF2B5EF4-FFF2-40B4-BE49-F238E27FC236}">
                <a16:creationId xmlns:a16="http://schemas.microsoft.com/office/drawing/2014/main" id="{30CAAF09-1D4C-1FD4-F293-911FCCF6F84B}"/>
              </a:ext>
            </a:extLst>
          </p:cNvPr>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B2F28BC-BD33-BCD6-D994-30A9E1EE6F0C}"/>
              </a:ext>
            </a:extLst>
          </p:cNvPr>
          <p:cNvSpPr>
            <a:spLocks noGrp="1"/>
          </p:cNvSpPr>
          <p:nvPr>
            <p:ph type="dt" sz="half" idx="10"/>
          </p:nvPr>
        </p:nvSpPr>
        <p:spPr/>
        <p:txBody>
          <a:bodyPr/>
          <a:lstStyle/>
          <a:p>
            <a:fld id="{CB1BF893-F4ED-47EB-A327-408DBE15CCF7}" type="datetimeFigureOut">
              <a:rPr lang="zh-CN" altLang="en-US" smtClean="0"/>
              <a:t>2023/3/21</a:t>
            </a:fld>
            <a:endParaRPr lang="zh-CN" altLang="en-US"/>
          </a:p>
        </p:txBody>
      </p:sp>
      <p:sp>
        <p:nvSpPr>
          <p:cNvPr id="5" name="页脚占位符 4">
            <a:extLst>
              <a:ext uri="{FF2B5EF4-FFF2-40B4-BE49-F238E27FC236}">
                <a16:creationId xmlns:a16="http://schemas.microsoft.com/office/drawing/2014/main" id="{CB708BFF-3212-CFFE-3204-64E41F74BBD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6CC847-8A50-E2E3-C0C9-85AFFE9736F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85507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83529-C40C-0052-908F-6E62FFAA6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5941FA-2DE6-30BB-15BE-821B77DCA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1E599-D85F-11C9-9398-B43C19330161}"/>
              </a:ext>
            </a:extLst>
          </p:cNvPr>
          <p:cNvSpPr>
            <a:spLocks noGrp="1"/>
          </p:cNvSpPr>
          <p:nvPr>
            <p:ph type="dt" sz="half" idx="10"/>
          </p:nvPr>
        </p:nvSpPr>
        <p:spPr/>
        <p:txBody>
          <a:bodyPr/>
          <a:lstStyle/>
          <a:p>
            <a:fld id="{CB1BF893-F4ED-47EB-A327-408DBE15CCF7}" type="datetimeFigureOut">
              <a:rPr lang="zh-CN" altLang="en-US" smtClean="0"/>
              <a:t>2023/3/21</a:t>
            </a:fld>
            <a:endParaRPr lang="zh-CN" altLang="en-US"/>
          </a:p>
        </p:txBody>
      </p:sp>
      <p:sp>
        <p:nvSpPr>
          <p:cNvPr id="5" name="页脚占位符 4">
            <a:extLst>
              <a:ext uri="{FF2B5EF4-FFF2-40B4-BE49-F238E27FC236}">
                <a16:creationId xmlns:a16="http://schemas.microsoft.com/office/drawing/2014/main" id="{0B0D3A02-C0F8-540C-F47C-18DF70F65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2AD27-0343-6CAD-CBF8-071D37D02C5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3838933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A54B-FF95-AC79-CBF8-BE7E1A92753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79A2C10-AE88-C703-7007-5F8F7BEB4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EABA694-7A76-905A-CD96-ECB5E770BFC1}"/>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620E7999-8963-3366-0B3D-5CFF86E7C1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D1B988-392A-A52E-027C-4A842EB4EB10}"/>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124491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DD-49BE-1A1C-1C03-8BFC4256433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EB857C7-EA01-C657-4652-B85F9F972BE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FB329B3-4689-05B4-7BF7-B332ADF7598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0977D2-21BB-FE6F-187A-57541A22062D}"/>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6" name="Footer Placeholder 5">
            <a:extLst>
              <a:ext uri="{FF2B5EF4-FFF2-40B4-BE49-F238E27FC236}">
                <a16:creationId xmlns:a16="http://schemas.microsoft.com/office/drawing/2014/main" id="{A56275A7-CD45-07A2-CD34-C160D6581E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4CAB507-7968-B400-39FB-8603B5DECD06}"/>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404393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F790-81C0-B833-D64C-913C88093CCC}"/>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49C5743-B029-445C-EF94-F04877D46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F4726B2-9C18-C859-64D4-0AE6974716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023E8D8-3269-2E7F-3B55-3D8D6DA60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E8D93D3-F578-1CEF-ED7F-4CAA12F606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D10E1E5-494B-23A5-7574-5C2C599EDD9A}"/>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8" name="Footer Placeholder 7">
            <a:extLst>
              <a:ext uri="{FF2B5EF4-FFF2-40B4-BE49-F238E27FC236}">
                <a16:creationId xmlns:a16="http://schemas.microsoft.com/office/drawing/2014/main" id="{F91D0593-3ED1-B902-CE83-B4A3401FEAB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304CAD4-136C-AD7E-9E54-E07C8208098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033165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51E0-C111-7573-516E-E72DBDED69D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652704D5-8858-10D0-BC2F-805B0F566CE2}"/>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4" name="Footer Placeholder 3">
            <a:extLst>
              <a:ext uri="{FF2B5EF4-FFF2-40B4-BE49-F238E27FC236}">
                <a16:creationId xmlns:a16="http://schemas.microsoft.com/office/drawing/2014/main" id="{C5A1B23C-8CBA-ED6D-19F2-4CEBAD3764F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CBBB74E-D3CB-1BCD-CB5F-93734EC31EF4}"/>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57532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140704-B667-2839-B533-F7A4DCFE3F0D}"/>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3" name="Footer Placeholder 2">
            <a:extLst>
              <a:ext uri="{FF2B5EF4-FFF2-40B4-BE49-F238E27FC236}">
                <a16:creationId xmlns:a16="http://schemas.microsoft.com/office/drawing/2014/main" id="{4621D13B-E850-35E5-5358-12C55112BDF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99ACF49-36D0-59C2-FE5F-76B1AB4917F4}"/>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84781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0E31-6E42-6143-2704-CD1FC23EF2E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FA7D0DA-91CB-5D42-8C38-890F633776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FB78193-284F-7162-0B5F-1F42CF3C4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A9EBD0-6306-7815-3BCE-55A43610EFA4}"/>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6" name="Footer Placeholder 5">
            <a:extLst>
              <a:ext uri="{FF2B5EF4-FFF2-40B4-BE49-F238E27FC236}">
                <a16:creationId xmlns:a16="http://schemas.microsoft.com/office/drawing/2014/main" id="{E956CCFD-FCA7-B53A-8DAC-71C70415796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0909850-E860-63D9-20BF-5FC7FB949BAC}"/>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32313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2E99-0BD8-0849-C57B-1EB4BEABEB7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0A6EF20-AC42-2C8A-2C9A-5134B0AA0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D1D7A1B-D303-C2BB-9240-D1A6EB9E4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FC144A9-44D9-775C-AFAA-A543225DB575}"/>
              </a:ext>
            </a:extLst>
          </p:cNvPr>
          <p:cNvSpPr>
            <a:spLocks noGrp="1"/>
          </p:cNvSpPr>
          <p:nvPr>
            <p:ph type="dt" sz="half" idx="10"/>
          </p:nvPr>
        </p:nvSpPr>
        <p:spPr/>
        <p:txBody>
          <a:bodyPr/>
          <a:lstStyle/>
          <a:p>
            <a:fld id="{4046BD1F-BE27-47C2-AC72-8AC74763BF7D}" type="datetimeFigureOut">
              <a:rPr lang="zh-CN" altLang="en-US" smtClean="0"/>
              <a:t>2023/3/21</a:t>
            </a:fld>
            <a:endParaRPr lang="zh-CN" altLang="en-US"/>
          </a:p>
        </p:txBody>
      </p:sp>
      <p:sp>
        <p:nvSpPr>
          <p:cNvPr id="6" name="Footer Placeholder 5">
            <a:extLst>
              <a:ext uri="{FF2B5EF4-FFF2-40B4-BE49-F238E27FC236}">
                <a16:creationId xmlns:a16="http://schemas.microsoft.com/office/drawing/2014/main" id="{0788BB41-0CBC-348C-C478-C1BC5BDB5C6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A4BDDCD-B225-C32A-7ACC-5F138EC32D83}"/>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16114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1254B-6694-AB35-386E-853659AF9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C1EBB48-9EFF-C19B-4FCC-20673C060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DEB586C-F92A-2616-0ADD-27F4F134A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6BD1F-BE27-47C2-AC72-8AC74763BF7D}" type="datetimeFigureOut">
              <a:rPr lang="zh-CN" altLang="en-US" smtClean="0"/>
              <a:t>2023/3/21</a:t>
            </a:fld>
            <a:endParaRPr lang="zh-CN" altLang="en-US"/>
          </a:p>
        </p:txBody>
      </p:sp>
      <p:sp>
        <p:nvSpPr>
          <p:cNvPr id="5" name="Footer Placeholder 4">
            <a:extLst>
              <a:ext uri="{FF2B5EF4-FFF2-40B4-BE49-F238E27FC236}">
                <a16:creationId xmlns:a16="http://schemas.microsoft.com/office/drawing/2014/main" id="{9613E582-45FD-3DDA-75A0-9D7D3111B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36E1BE51-23BB-2311-720B-3773BEC99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968434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573986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forms.office.com%2Fr%2FYFzGeYBbFn&amp;data=05%7C01%7Chaxu%40microsoft.com%7Cda6a3481f6aa4d990af008db243d2191%7C72f988bf86f141af91ab2d7cd011db47%7C1%7C0%7C638143617216198091%7CUnknown%7CTWFpbGZsb3d8eyJWIjoiMC4wLjAwMDAiLCJQIjoiV2luMzIiLCJBTiI6Ik1haWwiLCJXVCI6Mn0%3D%7C3000%7C%7C%7C&amp;sdata=ZH%2BdL6JKHtgJ2xw%2BiEsoOTJiE3yA7oDCWmupun10OlE%3D&amp;reserved=0" TargetMode="External"/><Relationship Id="rId2" Type="http://schemas.openxmlformats.org/officeDocument/2006/relationships/image" Target="../media/image3.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6.svg"/><Relationship Id="rId39" Type="http://schemas.openxmlformats.org/officeDocument/2006/relationships/image" Target="../media/image39.svg"/><Relationship Id="rId21" Type="http://schemas.openxmlformats.org/officeDocument/2006/relationships/image" Target="../media/image22.png"/><Relationship Id="rId34" Type="http://schemas.openxmlformats.org/officeDocument/2006/relationships/image" Target="../media/image34.png"/><Relationship Id="rId7"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29.png"/><Relationship Id="rId41" Type="http://schemas.openxmlformats.org/officeDocument/2006/relationships/image" Target="../media/image41.svg"/><Relationship Id="rId1" Type="http://schemas.openxmlformats.org/officeDocument/2006/relationships/slideLayout" Target="../slideLayouts/slideLayout15.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svg"/><Relationship Id="rId40"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16.svg"/><Relationship Id="rId23" Type="http://schemas.microsoft.com/office/2007/relationships/hdphoto" Target="../media/hdphoto1.wdp"/><Relationship Id="rId28" Type="http://schemas.openxmlformats.org/officeDocument/2006/relationships/image" Target="../media/image28.svg"/><Relationship Id="rId36" Type="http://schemas.openxmlformats.org/officeDocument/2006/relationships/image" Target="../media/image36.pn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7.png"/><Relationship Id="rId30" Type="http://schemas.openxmlformats.org/officeDocument/2006/relationships/image" Target="../media/image30.jpg"/><Relationship Id="rId35" Type="http://schemas.openxmlformats.org/officeDocument/2006/relationships/image" Target="../media/image35.svg"/><Relationship Id="rId8" Type="http://schemas.openxmlformats.org/officeDocument/2006/relationships/image" Target="../media/image9.sv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5.png"/><Relationship Id="rId33" Type="http://schemas.openxmlformats.org/officeDocument/2006/relationships/image" Target="../media/image33.svg"/><Relationship Id="rId38" Type="http://schemas.openxmlformats.org/officeDocument/2006/relationships/image" Target="../media/image38.png"/></Relationships>
</file>

<file path=ppt/slides/_rels/slide4.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6.svg"/><Relationship Id="rId39" Type="http://schemas.openxmlformats.org/officeDocument/2006/relationships/image" Target="../media/image39.svg"/><Relationship Id="rId21" Type="http://schemas.openxmlformats.org/officeDocument/2006/relationships/image" Target="../media/image22.png"/><Relationship Id="rId34" Type="http://schemas.openxmlformats.org/officeDocument/2006/relationships/image" Target="../media/image34.png"/><Relationship Id="rId7" Type="http://schemas.openxmlformats.org/officeDocument/2006/relationships/image" Target="../media/image8.png"/><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29.png"/><Relationship Id="rId41" Type="http://schemas.openxmlformats.org/officeDocument/2006/relationships/image" Target="../media/image41.svg"/><Relationship Id="rId1" Type="http://schemas.openxmlformats.org/officeDocument/2006/relationships/slideLayout" Target="../slideLayouts/slideLayout15.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4.png"/><Relationship Id="rId32" Type="http://schemas.openxmlformats.org/officeDocument/2006/relationships/image" Target="../media/image32.png"/><Relationship Id="rId37" Type="http://schemas.openxmlformats.org/officeDocument/2006/relationships/image" Target="../media/image37.svg"/><Relationship Id="rId40"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16.svg"/><Relationship Id="rId23" Type="http://schemas.microsoft.com/office/2007/relationships/hdphoto" Target="../media/hdphoto1.wdp"/><Relationship Id="rId28" Type="http://schemas.openxmlformats.org/officeDocument/2006/relationships/image" Target="../media/image28.svg"/><Relationship Id="rId36" Type="http://schemas.openxmlformats.org/officeDocument/2006/relationships/image" Target="../media/image36.png"/><Relationship Id="rId10" Type="http://schemas.openxmlformats.org/officeDocument/2006/relationships/image" Target="../media/image11.svg"/><Relationship Id="rId19" Type="http://schemas.openxmlformats.org/officeDocument/2006/relationships/image" Target="../media/image20.png"/><Relationship Id="rId31" Type="http://schemas.openxmlformats.org/officeDocument/2006/relationships/image" Target="../media/image31.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7.png"/><Relationship Id="rId30" Type="http://schemas.openxmlformats.org/officeDocument/2006/relationships/image" Target="../media/image30.jpg"/><Relationship Id="rId35" Type="http://schemas.openxmlformats.org/officeDocument/2006/relationships/image" Target="../media/image35.svg"/><Relationship Id="rId8" Type="http://schemas.openxmlformats.org/officeDocument/2006/relationships/image" Target="../media/image9.svg"/><Relationship Id="rId3"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5.png"/><Relationship Id="rId33" Type="http://schemas.openxmlformats.org/officeDocument/2006/relationships/image" Target="../media/image33.svg"/><Relationship Id="rId38" Type="http://schemas.openxmlformats.org/officeDocument/2006/relationships/image" Target="../media/image38.png"/></Relationships>
</file>

<file path=ppt/slides/_rels/slide5.xml.rels><?xml version="1.0" encoding="UTF-8" standalone="yes"?>
<Relationships xmlns="http://schemas.openxmlformats.org/package/2006/relationships"><Relationship Id="rId13" Type="http://schemas.openxmlformats.org/officeDocument/2006/relationships/image" Target="../media/image41.svg"/><Relationship Id="rId18" Type="http://schemas.openxmlformats.org/officeDocument/2006/relationships/image" Target="../media/image17.png"/><Relationship Id="rId26" Type="http://schemas.openxmlformats.org/officeDocument/2006/relationships/image" Target="../media/image24.png"/><Relationship Id="rId39" Type="http://schemas.openxmlformats.org/officeDocument/2006/relationships/image" Target="../media/image39.svg"/><Relationship Id="rId21" Type="http://schemas.openxmlformats.org/officeDocument/2006/relationships/image" Target="../media/image20.png"/><Relationship Id="rId34" Type="http://schemas.openxmlformats.org/officeDocument/2006/relationships/image" Target="../media/image34.png"/><Relationship Id="rId7" Type="http://schemas.openxmlformats.org/officeDocument/2006/relationships/image" Target="../media/image8.png"/><Relationship Id="rId12" Type="http://schemas.openxmlformats.org/officeDocument/2006/relationships/image" Target="../media/image40.png"/><Relationship Id="rId17" Type="http://schemas.openxmlformats.org/officeDocument/2006/relationships/image" Target="../media/image16.svg"/><Relationship Id="rId25" Type="http://schemas.microsoft.com/office/2007/relationships/hdphoto" Target="../media/hdphoto1.wdp"/><Relationship Id="rId33" Type="http://schemas.openxmlformats.org/officeDocument/2006/relationships/image" Target="../media/image33.svg"/><Relationship Id="rId38" Type="http://schemas.openxmlformats.org/officeDocument/2006/relationships/image" Target="../media/image38.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7.svg"/><Relationship Id="rId11" Type="http://schemas.openxmlformats.org/officeDocument/2006/relationships/image" Target="../media/image12.png"/><Relationship Id="rId24" Type="http://schemas.openxmlformats.org/officeDocument/2006/relationships/image" Target="../media/image23.png"/><Relationship Id="rId32" Type="http://schemas.openxmlformats.org/officeDocument/2006/relationships/image" Target="../media/image32.png"/><Relationship Id="rId37" Type="http://schemas.openxmlformats.org/officeDocument/2006/relationships/image" Target="../media/image37.svg"/><Relationship Id="rId5" Type="http://schemas.openxmlformats.org/officeDocument/2006/relationships/image" Target="../media/image6.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6.svg"/><Relationship Id="rId36" Type="http://schemas.openxmlformats.org/officeDocument/2006/relationships/image" Target="../media/image36.png"/><Relationship Id="rId10" Type="http://schemas.openxmlformats.org/officeDocument/2006/relationships/image" Target="../media/image11.svg"/><Relationship Id="rId19" Type="http://schemas.openxmlformats.org/officeDocument/2006/relationships/image" Target="../media/image18.svg"/><Relationship Id="rId31" Type="http://schemas.openxmlformats.org/officeDocument/2006/relationships/image" Target="../media/image29.pn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5.png"/><Relationship Id="rId30" Type="http://schemas.openxmlformats.org/officeDocument/2006/relationships/image" Target="../media/image28.svg"/><Relationship Id="rId35" Type="http://schemas.openxmlformats.org/officeDocument/2006/relationships/image" Target="../media/image35.svg"/><Relationship Id="rId8" Type="http://schemas.openxmlformats.org/officeDocument/2006/relationships/image" Target="../media/image9.sv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50991-44AF-601E-A10B-CF21C3A5E573}"/>
              </a:ext>
            </a:extLst>
          </p:cNvPr>
          <p:cNvSpPr>
            <a:spLocks noGrp="1"/>
          </p:cNvSpPr>
          <p:nvPr>
            <p:ph type="title"/>
          </p:nvPr>
        </p:nvSpPr>
        <p:spPr>
          <a:xfrm>
            <a:off x="612396" y="2665432"/>
            <a:ext cx="10668793" cy="923010"/>
          </a:xfrm>
        </p:spPr>
        <p:txBody>
          <a:bodyPr>
            <a:normAutofit fontScale="90000"/>
          </a:bodyPr>
          <a:lstStyle/>
          <a:p>
            <a:r>
              <a:rPr lang="en-US" dirty="0"/>
              <a:t>GPT App Innovation In a Day Offer</a:t>
            </a:r>
          </a:p>
        </p:txBody>
      </p:sp>
      <p:sp>
        <p:nvSpPr>
          <p:cNvPr id="3" name="Text Placeholder 2">
            <a:extLst>
              <a:ext uri="{FF2B5EF4-FFF2-40B4-BE49-F238E27FC236}">
                <a16:creationId xmlns:a16="http://schemas.microsoft.com/office/drawing/2014/main" id="{9F1331B1-87A0-DD5A-2A91-7D6F801EF94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66150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17CE1A-2F97-8520-E62C-26E0CAFA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92" y="973"/>
            <a:ext cx="4845950" cy="6857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C0FC2-1B1E-8996-ED60-67493932FED4}"/>
              </a:ext>
            </a:extLst>
          </p:cNvPr>
          <p:cNvSpPr txBox="1"/>
          <p:nvPr/>
        </p:nvSpPr>
        <p:spPr>
          <a:xfrm>
            <a:off x="5640657" y="291696"/>
            <a:ext cx="6355329" cy="5810225"/>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altLang="zh-CN" sz="3200" b="1" dirty="0"/>
              <a:t>GPT App Innovation Workshop</a:t>
            </a:r>
          </a:p>
          <a:p>
            <a:endParaRPr lang="en-US" altLang="ja-JP" sz="2800" b="1" dirty="0">
              <a:ea typeface="游ゴシック"/>
            </a:endParaRPr>
          </a:p>
          <a:p>
            <a:r>
              <a:rPr lang="ja-JP" altLang="en-US" sz="1961" b="1" dirty="0">
                <a:ea typeface="游ゴシック"/>
              </a:rPr>
              <a:t>前提条件</a:t>
            </a:r>
          </a:p>
          <a:p>
            <a:endParaRPr lang="ja-JP" altLang="en-US" sz="1961" b="1" dirty="0">
              <a:ea typeface="游ゴシック"/>
            </a:endParaRPr>
          </a:p>
          <a:p>
            <a:pPr marL="336145" indent="-336145">
              <a:buAutoNum type="arabicPeriod"/>
            </a:pPr>
            <a:r>
              <a:rPr lang="ja-JP" altLang="en-US" sz="1961" b="1" dirty="0">
                <a:ea typeface="游ゴシック"/>
              </a:rPr>
              <a:t>请提供</a:t>
            </a:r>
            <a:r>
              <a:rPr lang="en-US" sz="1961" b="1" dirty="0">
                <a:latin typeface="Segoe UI"/>
              </a:rPr>
              <a:t>MSX Engagement ID</a:t>
            </a:r>
            <a:r>
              <a:rPr lang="zh-CN" altLang="en-US" sz="1961" b="1" dirty="0">
                <a:latin typeface="Segoe UI"/>
              </a:rPr>
              <a:t>，需要包含：</a:t>
            </a:r>
            <a:endParaRPr lang="en-US" altLang="ja-JP" sz="1961" b="1" dirty="0">
              <a:latin typeface="Segoe UI"/>
              <a:ea typeface="游ゴシック" panose="020B0400000000000000" pitchFamily="34" charset="-128"/>
              <a:cs typeface="Segoe UI"/>
            </a:endParaRPr>
          </a:p>
          <a:p>
            <a:pPr marL="624980" lvl="1" indent="-168072">
              <a:buFont typeface="Arial"/>
              <a:buChar char="•"/>
            </a:pPr>
            <a:r>
              <a:rPr lang="en-US" sz="1568" dirty="0">
                <a:latin typeface="Segoe UI"/>
              </a:rPr>
              <a:t>Milestone workload:</a:t>
            </a:r>
            <a:r>
              <a:rPr lang="zh-CN" altLang="en-US" sz="1568" dirty="0">
                <a:latin typeface="Segoe UI"/>
              </a:rPr>
              <a:t> </a:t>
            </a:r>
            <a:r>
              <a:rPr lang="en-US" altLang="zh-CN" sz="1568" dirty="0">
                <a:latin typeface="Segoe UI"/>
              </a:rPr>
              <a:t>Apps: App Service &amp; Other PaaS</a:t>
            </a:r>
          </a:p>
          <a:p>
            <a:pPr marL="624980" lvl="1" indent="-168072">
              <a:buFont typeface="Arial"/>
              <a:buChar char="•"/>
            </a:pPr>
            <a:r>
              <a:rPr lang="en-US" altLang="zh-CN" sz="1568" dirty="0">
                <a:latin typeface="Segoe UI"/>
              </a:rPr>
              <a:t>Monthly Usage: &gt;</a:t>
            </a:r>
            <a:r>
              <a:rPr lang="en-US" sz="1568" dirty="0">
                <a:latin typeface="Segoe UI"/>
              </a:rPr>
              <a:t> $5,000</a:t>
            </a:r>
            <a:r>
              <a:rPr lang="zh-CN" altLang="en-US" sz="1568" dirty="0">
                <a:latin typeface="Segoe UI"/>
              </a:rPr>
              <a:t> </a:t>
            </a:r>
            <a:r>
              <a:rPr lang="en-US" sz="1568" dirty="0">
                <a:latin typeface="Segoe UI"/>
              </a:rPr>
              <a:t>/ month</a:t>
            </a:r>
            <a:endParaRPr lang="en-US" altLang="ja-JP" sz="1568" dirty="0">
              <a:latin typeface="Segoe UI"/>
              <a:ea typeface="游ゴシック"/>
              <a:cs typeface="Segoe UI"/>
            </a:endParaRPr>
          </a:p>
          <a:p>
            <a:pPr marL="456908" lvl="1"/>
            <a:endParaRPr lang="en-US" altLang="ja-JP" sz="1078" dirty="0">
              <a:latin typeface="Segoe UI"/>
              <a:ea typeface="微软雅黑"/>
              <a:cs typeface="Segoe UI"/>
            </a:endParaRPr>
          </a:p>
          <a:p>
            <a:r>
              <a:rPr lang="ja-JP" altLang="en-US" sz="1961" b="1" dirty="0">
                <a:ea typeface="游ゴシック"/>
              </a:rPr>
              <a:t>2. 客户需自备</a:t>
            </a:r>
            <a:r>
              <a:rPr lang="en-US" sz="1961" b="1" dirty="0">
                <a:ea typeface="游ゴシック"/>
              </a:rPr>
              <a:t>Azure</a:t>
            </a:r>
            <a:r>
              <a:rPr lang="en-US" altLang="ja-JP" sz="1961" b="1" dirty="0">
                <a:ea typeface="游ゴシック"/>
              </a:rPr>
              <a:t> </a:t>
            </a:r>
            <a:r>
              <a:rPr lang="ja-JP" altLang="en-US" sz="1961" b="1" dirty="0">
                <a:ea typeface="游ゴシック"/>
              </a:rPr>
              <a:t>订阅，且已开通</a:t>
            </a:r>
            <a:r>
              <a:rPr lang="en-US" sz="1961" b="1" dirty="0">
                <a:ea typeface="游ゴシック"/>
              </a:rPr>
              <a:t> Azure </a:t>
            </a:r>
            <a:r>
              <a:rPr lang="en-US" sz="1961" b="1" dirty="0" err="1">
                <a:ea typeface="游ゴシック"/>
              </a:rPr>
              <a:t>OpenAI</a:t>
            </a:r>
            <a:r>
              <a:rPr lang="en-US" altLang="ja-JP" sz="1961" b="1" dirty="0">
                <a:ea typeface="游ゴシック"/>
              </a:rPr>
              <a:t> </a:t>
            </a:r>
          </a:p>
          <a:p>
            <a:endParaRPr lang="en-US" altLang="ja-JP" sz="1961" b="1" dirty="0">
              <a:ea typeface="游ゴシック"/>
            </a:endParaRPr>
          </a:p>
          <a:p>
            <a:endParaRPr lang="ja-JP" altLang="en-US" sz="1078" dirty="0">
              <a:latin typeface="微软雅黑"/>
              <a:ea typeface="微软雅黑"/>
            </a:endParaRPr>
          </a:p>
          <a:p>
            <a:r>
              <a:rPr lang="ja-JP" altLang="en-US" sz="1961" b="1" dirty="0">
                <a:ea typeface="游ゴシック"/>
              </a:rPr>
              <a:t>3. 动手实验主要工作负载</a:t>
            </a:r>
            <a:r>
              <a:rPr lang="en-US" sz="1961" b="1" dirty="0">
                <a:ea typeface="游ゴシック"/>
              </a:rPr>
              <a:t>：</a:t>
            </a:r>
          </a:p>
          <a:p>
            <a:pPr marL="624980" lvl="1" indent="-168072">
              <a:buFont typeface="Arial"/>
              <a:buChar char="•"/>
            </a:pPr>
            <a:r>
              <a:rPr lang="en-US" sz="1568" dirty="0">
                <a:latin typeface="Segoe UI"/>
                <a:ea typeface="微软雅黑"/>
                <a:cs typeface="Segoe UI"/>
              </a:rPr>
              <a:t>Azure </a:t>
            </a:r>
            <a:r>
              <a:rPr lang="en-US" sz="1568" dirty="0" err="1">
                <a:latin typeface="Segoe UI"/>
                <a:ea typeface="微软雅黑"/>
                <a:cs typeface="Segoe UI"/>
              </a:rPr>
              <a:t>OpenAI</a:t>
            </a:r>
            <a:r>
              <a:rPr lang="en-US" sz="1568" dirty="0">
                <a:latin typeface="Segoe UI"/>
                <a:ea typeface="微软雅黑"/>
                <a:cs typeface="Segoe UI"/>
              </a:rPr>
              <a:t> </a:t>
            </a:r>
          </a:p>
          <a:p>
            <a:pPr marL="624980" lvl="1" indent="-168072">
              <a:buFont typeface="Arial"/>
              <a:buChar char="•"/>
            </a:pPr>
            <a:r>
              <a:rPr lang="en-US" sz="1568" dirty="0">
                <a:latin typeface="Segoe UI"/>
                <a:ea typeface="微软雅黑"/>
                <a:cs typeface="Segoe UI"/>
              </a:rPr>
              <a:t>Azure App service</a:t>
            </a:r>
          </a:p>
          <a:p>
            <a:pPr marL="624980" lvl="1" indent="-168072">
              <a:buFont typeface="Arial"/>
              <a:buChar char="•"/>
            </a:pPr>
            <a:r>
              <a:rPr lang="en-US" sz="1568" dirty="0">
                <a:latin typeface="Segoe UI"/>
                <a:ea typeface="微软雅黑"/>
                <a:cs typeface="Segoe UI"/>
              </a:rPr>
              <a:t>Azure Function*</a:t>
            </a:r>
          </a:p>
          <a:p>
            <a:pPr marL="624980" lvl="1" indent="-168072">
              <a:buFont typeface="Arial"/>
              <a:buChar char="•"/>
            </a:pPr>
            <a:r>
              <a:rPr lang="en-US" sz="1568" dirty="0">
                <a:latin typeface="Segoe UI"/>
                <a:ea typeface="微软雅黑"/>
                <a:cs typeface="Segoe UI"/>
              </a:rPr>
              <a:t>Azure App gateway</a:t>
            </a:r>
          </a:p>
          <a:p>
            <a:pPr marL="624980" lvl="1" indent="-168072">
              <a:buFont typeface="Arial"/>
              <a:buChar char="•"/>
            </a:pPr>
            <a:r>
              <a:rPr lang="en-US" sz="1568" dirty="0">
                <a:latin typeface="Segoe UI"/>
                <a:ea typeface="微软雅黑"/>
                <a:cs typeface="Segoe UI"/>
              </a:rPr>
              <a:t>Azure API Management</a:t>
            </a:r>
          </a:p>
          <a:p>
            <a:pPr marL="624980" lvl="1" indent="-168072">
              <a:buFont typeface="Arial"/>
              <a:buChar char="•"/>
            </a:pPr>
            <a:r>
              <a:rPr lang="en-US" sz="1568" dirty="0">
                <a:latin typeface="Segoe UI"/>
                <a:ea typeface="微软雅黑"/>
                <a:cs typeface="Segoe UI"/>
              </a:rPr>
              <a:t>Azure </a:t>
            </a:r>
            <a:r>
              <a:rPr lang="en-US" sz="1568" dirty="0" err="1">
                <a:latin typeface="Segoe UI"/>
                <a:ea typeface="微软雅黑"/>
                <a:cs typeface="Segoe UI"/>
              </a:rPr>
              <a:t>CosmosDB</a:t>
            </a:r>
            <a:endParaRPr lang="en-US" sz="1568" dirty="0">
              <a:latin typeface="Segoe UI"/>
              <a:ea typeface="微软雅黑"/>
              <a:cs typeface="Segoe UI"/>
            </a:endParaRPr>
          </a:p>
          <a:p>
            <a:pPr marL="624980" lvl="1" indent="-168072">
              <a:buFont typeface="Arial"/>
              <a:buChar char="•"/>
            </a:pPr>
            <a:r>
              <a:rPr lang="en-US" sz="1568" dirty="0">
                <a:latin typeface="Segoe UI"/>
              </a:rPr>
              <a:t>Azure Redis</a:t>
            </a:r>
            <a:endParaRPr lang="en-US" sz="1568" dirty="0">
              <a:latin typeface="Segoe UI"/>
              <a:cs typeface="Segoe UI"/>
            </a:endParaRPr>
          </a:p>
          <a:p>
            <a:pPr marL="624980" lvl="1" indent="-168072">
              <a:buFont typeface="Arial"/>
              <a:buChar char="•"/>
            </a:pPr>
            <a:r>
              <a:rPr lang="en-US" sz="1568" dirty="0">
                <a:latin typeface="Segoe UI"/>
                <a:ea typeface="微软雅黑"/>
                <a:cs typeface="Segoe UI"/>
              </a:rPr>
              <a:t>Azure Search</a:t>
            </a:r>
          </a:p>
          <a:p>
            <a:pPr marL="624980" lvl="1" indent="-168072">
              <a:buFont typeface="Arial"/>
              <a:buChar char="•"/>
            </a:pPr>
            <a:r>
              <a:rPr lang="en-US" sz="1568" dirty="0">
                <a:latin typeface="Segoe UI"/>
                <a:ea typeface="微软雅黑"/>
                <a:cs typeface="Segoe UI"/>
              </a:rPr>
              <a:t>Azure PostgreSQL</a:t>
            </a:r>
          </a:p>
        </p:txBody>
      </p:sp>
      <p:sp>
        <p:nvSpPr>
          <p:cNvPr id="4" name="TextBox 3">
            <a:extLst>
              <a:ext uri="{FF2B5EF4-FFF2-40B4-BE49-F238E27FC236}">
                <a16:creationId xmlns:a16="http://schemas.microsoft.com/office/drawing/2014/main" id="{E3662962-F778-EC6A-8FFD-41870E1289FA}"/>
              </a:ext>
            </a:extLst>
          </p:cNvPr>
          <p:cNvSpPr txBox="1"/>
          <p:nvPr/>
        </p:nvSpPr>
        <p:spPr>
          <a:xfrm>
            <a:off x="5744818" y="6101921"/>
            <a:ext cx="2689274"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ja-JP" altLang="en-US" sz="1765" b="1" u="sng" dirty="0">
                <a:solidFill>
                  <a:srgbClr val="295AD3"/>
                </a:solidFill>
                <a:latin typeface="微软雅黑"/>
                <a:hlinkClick r:id="rId3"/>
              </a:rPr>
              <a:t>申</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请</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链</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接</a:t>
            </a:r>
            <a:endParaRPr lang="en-US" sz="2745" dirty="0"/>
          </a:p>
        </p:txBody>
      </p:sp>
    </p:spTree>
    <p:extLst>
      <p:ext uri="{BB962C8B-B14F-4D97-AF65-F5344CB8AC3E}">
        <p14:creationId xmlns:p14="http://schemas.microsoft.com/office/powerpoint/2010/main" val="376582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zh-CN" altLang="en-US" dirty="0"/>
              <a:t>新一代企业级大模型</a:t>
            </a:r>
            <a:r>
              <a:rPr lang="en-US" altLang="zh-CN" dirty="0"/>
              <a:t>GPT-X</a:t>
            </a:r>
            <a:r>
              <a:rPr lang="zh-CN" altLang="en-US" dirty="0"/>
              <a:t>智能应用架构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22303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106778" y="23361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提示词</a:t>
            </a:r>
            <a:r>
              <a:rPr lang="zh-CN" altLang="en-US" sz="1200" b="1" spc="0" dirty="0">
                <a:solidFill>
                  <a:srgbClr val="FFFFFF"/>
                </a:solidFill>
                <a:latin typeface="Segoe UI"/>
                <a:cs typeface="Segoe UI Semilight" panose="020B0402040204020203" pitchFamily="34" charset="0"/>
              </a:rPr>
              <a:t>计算</a:t>
            </a: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引擎</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61878" y="2920565"/>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22409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3949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3954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32611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9157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53973" y="3970901"/>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3" y="4053097"/>
            <a:ext cx="457200" cy="457200"/>
          </a:xfrm>
          <a:prstGeom prst="rect">
            <a:avLst/>
          </a:prstGeom>
          <a:ln>
            <a:noFill/>
            <a:prstDash val="dash"/>
          </a:ln>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63257" y="48701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9056" y="39734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9056" y="49025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14469" y="40650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9545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4713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5" y="557202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30582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22303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22992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22287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22362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3418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245" y="24819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4100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7803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215" y="5180307"/>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637" y="2793437"/>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0981" b="-1"/>
          <a:stretch/>
        </p:blipFill>
        <p:spPr bwMode="auto">
          <a:xfrm>
            <a:off x="2510413" y="3953319"/>
            <a:ext cx="493626" cy="457200"/>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8708" y="3862284"/>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10413" y="4900997"/>
            <a:ext cx="457200" cy="457200"/>
          </a:xfrm>
          <a:prstGeom prst="rect">
            <a:avLst/>
          </a:prstGeom>
          <a:ln>
            <a:noFill/>
            <a:prstDash val="dash"/>
          </a:ln>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8973" y="4812202"/>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9382" y="35380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7169" y="449216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4559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95192" y="3550700"/>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6732" y="5510200"/>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9172" y="45946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22761" y="46022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50536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8801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3408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a:t>
            </a:r>
            <a:r>
              <a:rPr lang="zh-CN" altLang="en-US" sz="1000" dirty="0">
                <a:solidFill>
                  <a:prstClr val="white"/>
                </a:solidFill>
                <a:latin typeface="Segoe UI Semibold" panose="020B0702040204020203" pitchFamily="34" charset="0"/>
                <a:cs typeface="Segoe UI Semibold" panose="020B0702040204020203" pitchFamily="34" charset="0"/>
              </a:rPr>
              <a:t>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22895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200" b="1" spc="0" dirty="0">
                <a:solidFill>
                  <a:srgbClr val="FFFFFF"/>
                </a:solidFill>
                <a:latin typeface="Segoe UI"/>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6877" y="3987934"/>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a:t>
            </a:r>
            <a:r>
              <a:rPr lang="en-US" altLang="zh-CN" sz="1000" dirty="0">
                <a:solidFill>
                  <a:prstClr val="white"/>
                </a:solidFill>
                <a:latin typeface="Segoe UI Semibold" panose="020B0702040204020203" pitchFamily="34" charset="0"/>
                <a:cs typeface="Segoe UI Semibold" panose="020B0702040204020203" pitchFamily="34" charset="0"/>
              </a:rPr>
              <a:t>-Base </a:t>
            </a:r>
            <a:r>
              <a:rPr lang="zh-CN" altLang="en-US" sz="1000" dirty="0">
                <a:solidFill>
                  <a:prstClr val="white"/>
                </a:solidFill>
                <a:latin typeface="Segoe UI Semibold" panose="020B0702040204020203" pitchFamily="34" charset="0"/>
                <a:cs typeface="Segoe UI Semibold" panose="020B0702040204020203" pitchFamily="34" charset="0"/>
              </a:rPr>
              <a:t>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10227" y="557901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871740" y="3064460"/>
            <a:ext cx="12410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Search </a:t>
            </a:r>
            <a:r>
              <a:rPr lang="zh-CN" altLang="en-US" sz="1000" dirty="0">
                <a:solidFill>
                  <a:prstClr val="white"/>
                </a:solidFill>
                <a:latin typeface="Segoe UI Semibold" panose="020B0702040204020203" pitchFamily="34" charset="0"/>
                <a:cs typeface="Segoe UI Semibold" panose="020B0702040204020203" pitchFamily="34" charset="0"/>
              </a:rPr>
              <a:t>索引</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3996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86189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15792" y="3068219"/>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5982" y="5569099"/>
            <a:ext cx="12346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PostgreSQL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0"/>
          <a:srcRect l="21842" t="25181" r="20937" b="23372"/>
          <a:stretch/>
        </p:blipFill>
        <p:spPr>
          <a:xfrm>
            <a:off x="10547892" y="24535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1"/>
          <a:srcRect l="21024" t="24285" r="22194" b="21859"/>
          <a:stretch/>
        </p:blipFill>
        <p:spPr>
          <a:xfrm>
            <a:off x="10857492" y="24515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32017" y="3730060"/>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487567"/>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88738" y="27410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63703" y="27395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38899" y="3629553"/>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40981" y="3923893"/>
            <a:ext cx="22859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blue circle with a white arrow&#10;&#10;Description automatically generated with low confidence">
            <a:extLst>
              <a:ext uri="{FF2B5EF4-FFF2-40B4-BE49-F238E27FC236}">
                <a16:creationId xmlns:a16="http://schemas.microsoft.com/office/drawing/2014/main" id="{BE7D12B7-71ED-86EE-8F33-5B842D7B569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10479" y="3080146"/>
            <a:ext cx="137160" cy="137160"/>
          </a:xfrm>
          <a:prstGeom prst="rect">
            <a:avLst/>
          </a:prstGeom>
        </p:spPr>
      </p:pic>
      <p:pic>
        <p:nvPicPr>
          <p:cNvPr id="131" name="Picture 130" descr="Icon&#10;&#10;Description automatically generated">
            <a:extLst>
              <a:ext uri="{FF2B5EF4-FFF2-40B4-BE49-F238E27FC236}">
                <a16:creationId xmlns:a16="http://schemas.microsoft.com/office/drawing/2014/main" id="{260ED85D-2320-6F3C-4839-F3FEB09D8CF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97943" y="2925990"/>
            <a:ext cx="161099" cy="137160"/>
          </a:xfrm>
          <a:prstGeom prst="rect">
            <a:avLst/>
          </a:prstGeom>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9615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8701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985030" y="5558320"/>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嵌入向量计算</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64732" y="49025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74069" y="5517803"/>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6081" y="5020315"/>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6932" y="3629553"/>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5550" y="4413560"/>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43984" y="4807444"/>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桌面应用程序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C14068CF-2F65-E558-630D-891C26DA44AD}"/>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6005" y="4984646"/>
            <a:ext cx="457200" cy="457200"/>
          </a:xfrm>
          <a:prstGeom prst="rect">
            <a:avLst/>
          </a:prstGeom>
        </p:spPr>
      </p:pic>
      <p:pic>
        <p:nvPicPr>
          <p:cNvPr id="13" name="Graphic 12">
            <a:extLst>
              <a:ext uri="{FF2B5EF4-FFF2-40B4-BE49-F238E27FC236}">
                <a16:creationId xmlns:a16="http://schemas.microsoft.com/office/drawing/2014/main" id="{982DB019-1AF0-F519-BFF0-400C930B901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54697" y="4959847"/>
            <a:ext cx="457200" cy="457199"/>
          </a:xfrm>
          <a:prstGeom prst="rect">
            <a:avLst/>
          </a:prstGeom>
        </p:spPr>
      </p:pic>
    </p:spTree>
    <p:extLst>
      <p:ext uri="{BB962C8B-B14F-4D97-AF65-F5344CB8AC3E}">
        <p14:creationId xmlns:p14="http://schemas.microsoft.com/office/powerpoint/2010/main" val="24012054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zh-CN" altLang="en-US" dirty="0"/>
              <a:t>企业级 </a:t>
            </a:r>
            <a:r>
              <a:rPr lang="en-US" altLang="zh-CN" dirty="0"/>
              <a:t>GPT-X </a:t>
            </a:r>
            <a:r>
              <a:rPr lang="zh-CN" altLang="en-US" dirty="0"/>
              <a:t>智能</a:t>
            </a:r>
            <a:r>
              <a:rPr lang="en-US" altLang="zh-CN" dirty="0"/>
              <a:t> App </a:t>
            </a:r>
            <a:r>
              <a:rPr lang="zh-CN" altLang="en-US" dirty="0"/>
              <a:t>原型架构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22303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106778" y="23361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提示词</a:t>
            </a:r>
            <a:r>
              <a:rPr lang="zh-CN" altLang="en-US" sz="1200" b="1" spc="0" dirty="0">
                <a:solidFill>
                  <a:srgbClr val="FFFFFF"/>
                </a:solidFill>
                <a:latin typeface="Segoe UI"/>
                <a:cs typeface="Segoe UI Semilight" panose="020B0402040204020203" pitchFamily="34" charset="0"/>
              </a:rPr>
              <a:t>计算</a:t>
            </a: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引擎</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61878" y="2920565"/>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22409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3949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3954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32611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9157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53973" y="3970901"/>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3" y="4053097"/>
            <a:ext cx="457200" cy="457200"/>
          </a:xfrm>
          <a:prstGeom prst="rect">
            <a:avLst/>
          </a:prstGeom>
          <a:ln>
            <a:noFill/>
            <a:prstDash val="dash"/>
          </a:ln>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63257" y="487012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9056" y="39734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9056" y="490257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14469" y="40650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9545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4713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5" y="557202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30582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22303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22992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22287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22362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3418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245" y="24819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4100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7803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215" y="5180307"/>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637" y="2793437"/>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0981" b="-1"/>
          <a:stretch/>
        </p:blipFill>
        <p:spPr bwMode="auto">
          <a:xfrm>
            <a:off x="2510413" y="3953319"/>
            <a:ext cx="493626" cy="457200"/>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8708" y="3862284"/>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10413" y="4900997"/>
            <a:ext cx="457200" cy="457200"/>
          </a:xfrm>
          <a:prstGeom prst="rect">
            <a:avLst/>
          </a:prstGeom>
          <a:ln>
            <a:noFill/>
            <a:prstDash val="dash"/>
          </a:ln>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8973" y="4812202"/>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9382" y="35380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7169" y="449216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4559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95192" y="3550700"/>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6732" y="5510200"/>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9172" y="45946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22761" y="46022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50536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8801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3408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a:t>
            </a:r>
            <a:r>
              <a:rPr lang="zh-CN" altLang="en-US" sz="1000" dirty="0">
                <a:solidFill>
                  <a:prstClr val="white"/>
                </a:solidFill>
                <a:latin typeface="Segoe UI Semibold" panose="020B0702040204020203" pitchFamily="34" charset="0"/>
                <a:cs typeface="Segoe UI Semibold" panose="020B0702040204020203" pitchFamily="34" charset="0"/>
              </a:rPr>
              <a:t>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22895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200" b="1" spc="0" dirty="0">
                <a:solidFill>
                  <a:srgbClr val="FFFFFF"/>
                </a:solidFill>
                <a:latin typeface="Segoe UI"/>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6877" y="3987934"/>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a:t>
            </a:r>
            <a:r>
              <a:rPr lang="en-US" altLang="zh-CN" sz="1000" dirty="0">
                <a:solidFill>
                  <a:prstClr val="white"/>
                </a:solidFill>
                <a:latin typeface="Segoe UI Semibold" panose="020B0702040204020203" pitchFamily="34" charset="0"/>
                <a:cs typeface="Segoe UI Semibold" panose="020B0702040204020203" pitchFamily="34" charset="0"/>
              </a:rPr>
              <a:t>-Base </a:t>
            </a:r>
            <a:r>
              <a:rPr lang="zh-CN" altLang="en-US" sz="1000" dirty="0">
                <a:solidFill>
                  <a:prstClr val="white"/>
                </a:solidFill>
                <a:latin typeface="Segoe UI Semibold" panose="020B0702040204020203" pitchFamily="34" charset="0"/>
                <a:cs typeface="Segoe UI Semibold" panose="020B0702040204020203" pitchFamily="34" charset="0"/>
              </a:rPr>
              <a:t>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10227" y="557901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871740" y="3064460"/>
            <a:ext cx="12410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Search </a:t>
            </a:r>
            <a:r>
              <a:rPr lang="zh-CN" altLang="en-US" sz="1000" dirty="0">
                <a:solidFill>
                  <a:prstClr val="white"/>
                </a:solidFill>
                <a:latin typeface="Segoe UI Semibold" panose="020B0702040204020203" pitchFamily="34" charset="0"/>
                <a:cs typeface="Segoe UI Semibold" panose="020B0702040204020203" pitchFamily="34" charset="0"/>
              </a:rPr>
              <a:t>索引</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3996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861895"/>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15792" y="3068219"/>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5982" y="5569099"/>
            <a:ext cx="12346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PostgreSQL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0"/>
          <a:srcRect l="21842" t="25181" r="20937" b="23372"/>
          <a:stretch/>
        </p:blipFill>
        <p:spPr>
          <a:xfrm>
            <a:off x="10547892" y="24535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1"/>
          <a:srcRect l="21024" t="24285" r="22194" b="21859"/>
          <a:stretch/>
        </p:blipFill>
        <p:spPr>
          <a:xfrm>
            <a:off x="10857492" y="24515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32017" y="3730060"/>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487567"/>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88738" y="27410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63703" y="27395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38899" y="3629553"/>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40981" y="3923893"/>
            <a:ext cx="22859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blue circle with a white arrow&#10;&#10;Description automatically generated with low confidence">
            <a:extLst>
              <a:ext uri="{FF2B5EF4-FFF2-40B4-BE49-F238E27FC236}">
                <a16:creationId xmlns:a16="http://schemas.microsoft.com/office/drawing/2014/main" id="{BE7D12B7-71ED-86EE-8F33-5B842D7B569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10479" y="3080146"/>
            <a:ext cx="137160" cy="137160"/>
          </a:xfrm>
          <a:prstGeom prst="rect">
            <a:avLst/>
          </a:prstGeom>
        </p:spPr>
      </p:pic>
      <p:pic>
        <p:nvPicPr>
          <p:cNvPr id="131" name="Picture 130" descr="Icon&#10;&#10;Description automatically generated">
            <a:extLst>
              <a:ext uri="{FF2B5EF4-FFF2-40B4-BE49-F238E27FC236}">
                <a16:creationId xmlns:a16="http://schemas.microsoft.com/office/drawing/2014/main" id="{260ED85D-2320-6F3C-4839-F3FEB09D8CF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97943" y="2925990"/>
            <a:ext cx="161099" cy="137160"/>
          </a:xfrm>
          <a:prstGeom prst="rect">
            <a:avLst/>
          </a:prstGeom>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9615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87012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985030" y="5558320"/>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嵌入向量计算</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64732" y="490257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74069" y="5517803"/>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6081" y="5020315"/>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6932" y="3629553"/>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5550" y="4413560"/>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43984" y="4807444"/>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桌面应用程序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C14068CF-2F65-E558-630D-891C26DA44AD}"/>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6005" y="4984646"/>
            <a:ext cx="457200" cy="457200"/>
          </a:xfrm>
          <a:prstGeom prst="rect">
            <a:avLst/>
          </a:prstGeom>
        </p:spPr>
      </p:pic>
      <p:pic>
        <p:nvPicPr>
          <p:cNvPr id="13" name="Graphic 12">
            <a:extLst>
              <a:ext uri="{FF2B5EF4-FFF2-40B4-BE49-F238E27FC236}">
                <a16:creationId xmlns:a16="http://schemas.microsoft.com/office/drawing/2014/main" id="{982DB019-1AF0-F519-BFF0-400C930B901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54697" y="4959847"/>
            <a:ext cx="457200" cy="457199"/>
          </a:xfrm>
          <a:prstGeom prst="rect">
            <a:avLst/>
          </a:prstGeom>
        </p:spPr>
      </p:pic>
    </p:spTree>
    <p:extLst>
      <p:ext uri="{BB962C8B-B14F-4D97-AF65-F5344CB8AC3E}">
        <p14:creationId xmlns:p14="http://schemas.microsoft.com/office/powerpoint/2010/main" val="3664288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en-US" altLang="zh-CN" dirty="0"/>
              <a:t>Enterprise GPT-X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Prompt 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56447" y="2895164"/>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pic>
        <p:nvPicPr>
          <p:cNvPr id="53" name="Graphic 52">
            <a:extLst>
              <a:ext uri="{FF2B5EF4-FFF2-40B4-BE49-F238E27FC236}">
                <a16:creationId xmlns:a16="http://schemas.microsoft.com/office/drawing/2014/main" id="{EFC04312-8F95-5F48-64F5-DB8E918FD6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49266" y="4933651"/>
            <a:ext cx="457200" cy="457199"/>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66802" y="5444089"/>
            <a:ext cx="110959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Index Engine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539741" y="2915081"/>
            <a:ext cx="124585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Index Engine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73947"/>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6206" y="2768036"/>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0981" b="-1"/>
          <a:stretch/>
        </p:blipFill>
        <p:spPr bwMode="auto">
          <a:xfrm>
            <a:off x="2496504" y="3910574"/>
            <a:ext cx="493626" cy="4572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3277" y="383688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1738" y="4466761"/>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89761" y="3525299"/>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9059302" y="2994724"/>
            <a:ext cx="94929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57481" y="2998483"/>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0550" y="5475838"/>
            <a:ext cx="123463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2"/>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3"/>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26586" y="3704659"/>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33468" y="3604152"/>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935550" y="3898492"/>
            <a:ext cx="228599" cy="22860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16088" y="4936159"/>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1808" y="4844719"/>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9026628" y="5533871"/>
            <a:ext cx="88517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7274" y="4968613"/>
            <a:ext cx="457200" cy="457200"/>
          </a:xfrm>
          <a:prstGeom prst="rect">
            <a:avLst/>
          </a:prstGeom>
        </p:spPr>
      </p:pic>
    </p:spTree>
    <p:extLst>
      <p:ext uri="{BB962C8B-B14F-4D97-AF65-F5344CB8AC3E}">
        <p14:creationId xmlns:p14="http://schemas.microsoft.com/office/powerpoint/2010/main" val="3316525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B8B07082-8AAE-43C5-3CCB-D5310175622F}"/>
              </a:ext>
            </a:extLst>
          </p:cNvPr>
          <p:cNvPicPr>
            <a:picLocks noChangeAspect="1"/>
          </p:cNvPicPr>
          <p:nvPr/>
        </p:nvPicPr>
        <p:blipFill>
          <a:blip r:embed="rId2"/>
          <a:stretch>
            <a:fillRect/>
          </a:stretch>
        </p:blipFill>
        <p:spPr>
          <a:xfrm>
            <a:off x="4786149" y="1900646"/>
            <a:ext cx="6907357" cy="4134394"/>
          </a:xfrm>
          <a:prstGeom prst="rect">
            <a:avLst/>
          </a:prstGeom>
        </p:spPr>
      </p:pic>
      <p:sp>
        <p:nvSpPr>
          <p:cNvPr id="4" name="TextBox 3">
            <a:extLst>
              <a:ext uri="{FF2B5EF4-FFF2-40B4-BE49-F238E27FC236}">
                <a16:creationId xmlns:a16="http://schemas.microsoft.com/office/drawing/2014/main" id="{11E3D8CA-82F2-FF98-3386-A30F80425311}"/>
              </a:ext>
            </a:extLst>
          </p:cNvPr>
          <p:cNvSpPr txBox="1"/>
          <p:nvPr/>
        </p:nvSpPr>
        <p:spPr>
          <a:xfrm>
            <a:off x="1236011" y="6101097"/>
            <a:ext cx="2480371"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zh-CN" altLang="en-US" sz="1765" dirty="0">
                <a:ea typeface="+mn-lt"/>
                <a:cs typeface="+mn-lt"/>
              </a:rPr>
              <a:t>让客户可体验，可验证</a:t>
            </a:r>
            <a:endParaRPr lang="ja-JP" altLang="en-US" sz="1765" dirty="0">
              <a:ea typeface="+mn-lt"/>
              <a:cs typeface="+mn-lt"/>
            </a:endParaRPr>
          </a:p>
        </p:txBody>
      </p:sp>
      <p:sp>
        <p:nvSpPr>
          <p:cNvPr id="6" name="TextBox 5">
            <a:extLst>
              <a:ext uri="{FF2B5EF4-FFF2-40B4-BE49-F238E27FC236}">
                <a16:creationId xmlns:a16="http://schemas.microsoft.com/office/drawing/2014/main" id="{DA46C18A-1C8F-67AC-D38F-729A9124F00A}"/>
              </a:ext>
            </a:extLst>
          </p:cNvPr>
          <p:cNvSpPr txBox="1"/>
          <p:nvPr/>
        </p:nvSpPr>
        <p:spPr>
          <a:xfrm>
            <a:off x="5420904" y="6035040"/>
            <a:ext cx="5637845"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走</a:t>
            </a:r>
            <a:r>
              <a:rPr lang="en-US" altLang="zh-CN" sz="1765" dirty="0">
                <a:ea typeface="+mn-lt"/>
                <a:cs typeface="+mn-lt"/>
              </a:rPr>
              <a:t>P</a:t>
            </a:r>
            <a:r>
              <a:rPr lang="zh-CN" altLang="en-US" sz="1765" dirty="0">
                <a:ea typeface="+mn-lt"/>
                <a:cs typeface="+mn-lt"/>
              </a:rPr>
              <a:t>rom</a:t>
            </a:r>
            <a:r>
              <a:rPr lang="en-US" altLang="zh-CN" sz="1765" dirty="0">
                <a:ea typeface="+mn-lt"/>
                <a:cs typeface="+mn-lt"/>
              </a:rPr>
              <a:t>p</a:t>
            </a:r>
            <a:r>
              <a:rPr lang="zh-CN" altLang="en-US" sz="1765" dirty="0">
                <a:ea typeface="+mn-lt"/>
                <a:cs typeface="+mn-lt"/>
              </a:rPr>
              <a:t>t路线，不折腾，“用起来”</a:t>
            </a:r>
          </a:p>
        </p:txBody>
      </p:sp>
      <p:sp>
        <p:nvSpPr>
          <p:cNvPr id="7" name="Title 1">
            <a:extLst>
              <a:ext uri="{FF2B5EF4-FFF2-40B4-BE49-F238E27FC236}">
                <a16:creationId xmlns:a16="http://schemas.microsoft.com/office/drawing/2014/main" id="{A548E513-26AC-5C2A-288E-BFF2C73596CB}"/>
              </a:ext>
            </a:extLst>
          </p:cNvPr>
          <p:cNvSpPr txBox="1">
            <a:spLocks/>
          </p:cNvSpPr>
          <p:nvPr/>
        </p:nvSpPr>
        <p:spPr>
          <a:xfrm>
            <a:off x="576337" y="57586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zh-CN" altLang="en-US" dirty="0"/>
              <a:t>将</a:t>
            </a:r>
            <a:r>
              <a:rPr lang="en-US" altLang="zh-CN" dirty="0"/>
              <a:t>GPT-X</a:t>
            </a:r>
            <a:r>
              <a:rPr lang="zh-CN" altLang="en-US" dirty="0"/>
              <a:t>用起来的“最短路径”</a:t>
            </a:r>
          </a:p>
        </p:txBody>
      </p:sp>
      <p:pic>
        <p:nvPicPr>
          <p:cNvPr id="5" name="Picture 4">
            <a:extLst>
              <a:ext uri="{FF2B5EF4-FFF2-40B4-BE49-F238E27FC236}">
                <a16:creationId xmlns:a16="http://schemas.microsoft.com/office/drawing/2014/main" id="{7289674E-C063-1124-8E16-6357BAC2BC0B}"/>
              </a:ext>
            </a:extLst>
          </p:cNvPr>
          <p:cNvPicPr>
            <a:picLocks noChangeAspect="1"/>
          </p:cNvPicPr>
          <p:nvPr/>
        </p:nvPicPr>
        <p:blipFill>
          <a:blip r:embed="rId3"/>
          <a:stretch>
            <a:fillRect/>
          </a:stretch>
        </p:blipFill>
        <p:spPr>
          <a:xfrm>
            <a:off x="932462" y="1900646"/>
            <a:ext cx="2989110" cy="4134394"/>
          </a:xfrm>
          <a:prstGeom prst="rect">
            <a:avLst/>
          </a:prstGeom>
        </p:spPr>
      </p:pic>
    </p:spTree>
    <p:extLst>
      <p:ext uri="{BB962C8B-B14F-4D97-AF65-F5344CB8AC3E}">
        <p14:creationId xmlns:p14="http://schemas.microsoft.com/office/powerpoint/2010/main" val="299008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740145D-D77D-0938-689C-E13D754F2B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31564" y="2388144"/>
            <a:ext cx="6457112" cy="3360704"/>
          </a:xfrm>
        </p:spPr>
      </p:pic>
      <p:pic>
        <p:nvPicPr>
          <p:cNvPr id="6" name="Picture 5">
            <a:extLst>
              <a:ext uri="{FF2B5EF4-FFF2-40B4-BE49-F238E27FC236}">
                <a16:creationId xmlns:a16="http://schemas.microsoft.com/office/drawing/2014/main" id="{954D88E4-E51F-67C9-EF04-F8BCEAFBE752}"/>
              </a:ext>
            </a:extLst>
          </p:cNvPr>
          <p:cNvPicPr>
            <a:picLocks noChangeAspect="1"/>
          </p:cNvPicPr>
          <p:nvPr/>
        </p:nvPicPr>
        <p:blipFill>
          <a:blip r:embed="rId4"/>
          <a:stretch>
            <a:fillRect/>
          </a:stretch>
        </p:blipFill>
        <p:spPr>
          <a:xfrm>
            <a:off x="164828" y="2388144"/>
            <a:ext cx="5377125" cy="3360703"/>
          </a:xfrm>
          <a:prstGeom prst="rect">
            <a:avLst/>
          </a:prstGeom>
        </p:spPr>
      </p:pic>
      <p:sp>
        <p:nvSpPr>
          <p:cNvPr id="4" name="TextBox 3">
            <a:extLst>
              <a:ext uri="{FF2B5EF4-FFF2-40B4-BE49-F238E27FC236}">
                <a16:creationId xmlns:a16="http://schemas.microsoft.com/office/drawing/2014/main" id="{BBFCE0AB-AC69-0791-F141-80184A87635F}"/>
              </a:ext>
            </a:extLst>
          </p:cNvPr>
          <p:cNvSpPr txBox="1"/>
          <p:nvPr/>
        </p:nvSpPr>
        <p:spPr>
          <a:xfrm>
            <a:off x="391528" y="5795571"/>
            <a:ext cx="4645846"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直接在客户订阅开启服务</a:t>
            </a:r>
          </a:p>
        </p:txBody>
      </p:sp>
      <p:sp>
        <p:nvSpPr>
          <p:cNvPr id="7" name="TextBox 6">
            <a:extLst>
              <a:ext uri="{FF2B5EF4-FFF2-40B4-BE49-F238E27FC236}">
                <a16:creationId xmlns:a16="http://schemas.microsoft.com/office/drawing/2014/main" id="{2ED41442-6DFB-18E5-0394-98C00EB14BD1}"/>
              </a:ext>
            </a:extLst>
          </p:cNvPr>
          <p:cNvSpPr txBox="1"/>
          <p:nvPr/>
        </p:nvSpPr>
        <p:spPr>
          <a:xfrm>
            <a:off x="6711380" y="5748847"/>
            <a:ext cx="4645846"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培训开发团队如何使用API</a:t>
            </a:r>
          </a:p>
        </p:txBody>
      </p:sp>
      <p:sp>
        <p:nvSpPr>
          <p:cNvPr id="3" name="Title 1">
            <a:extLst>
              <a:ext uri="{FF2B5EF4-FFF2-40B4-BE49-F238E27FC236}">
                <a16:creationId xmlns:a16="http://schemas.microsoft.com/office/drawing/2014/main" id="{112C840B-FDFD-7E4B-D68A-CCE1EF29584E}"/>
              </a:ext>
            </a:extLst>
          </p:cNvPr>
          <p:cNvSpPr txBox="1">
            <a:spLocks/>
          </p:cNvSpPr>
          <p:nvPr/>
        </p:nvSpPr>
        <p:spPr>
          <a:xfrm>
            <a:off x="391528" y="39136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zh-CN" altLang="en-US" dirty="0"/>
              <a:t>将原型</a:t>
            </a:r>
            <a:r>
              <a:rPr lang="en-US" altLang="zh-CN" dirty="0"/>
              <a:t>app</a:t>
            </a:r>
            <a:r>
              <a:rPr lang="zh-CN" altLang="en-US" dirty="0"/>
              <a:t>部署到客户的</a:t>
            </a:r>
            <a:r>
              <a:rPr lang="en-US" altLang="zh-CN" dirty="0"/>
              <a:t>Azure</a:t>
            </a:r>
            <a:r>
              <a:rPr lang="zh-CN" altLang="en-US" dirty="0"/>
              <a:t>订阅</a:t>
            </a:r>
          </a:p>
        </p:txBody>
      </p:sp>
    </p:spTree>
    <p:extLst>
      <p:ext uri="{BB962C8B-B14F-4D97-AF65-F5344CB8AC3E}">
        <p14:creationId xmlns:p14="http://schemas.microsoft.com/office/powerpoint/2010/main" val="194093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38C0-693C-8FCD-872F-D92D743D73A7}"/>
              </a:ext>
            </a:extLst>
          </p:cNvPr>
          <p:cNvSpPr>
            <a:spLocks noGrp="1"/>
          </p:cNvSpPr>
          <p:nvPr>
            <p:ph type="title"/>
          </p:nvPr>
        </p:nvSpPr>
        <p:spPr/>
        <p:txBody>
          <a:bodyPr/>
          <a:lstStyle/>
          <a:p>
            <a:r>
              <a:rPr lang="zh-CN" altLang="en-US" dirty="0"/>
              <a:t>业务部门用内部数据直接体验效果</a:t>
            </a:r>
          </a:p>
        </p:txBody>
      </p:sp>
      <p:sp>
        <p:nvSpPr>
          <p:cNvPr id="3" name="Slide Number Placeholder 2">
            <a:extLst>
              <a:ext uri="{FF2B5EF4-FFF2-40B4-BE49-F238E27FC236}">
                <a16:creationId xmlns:a16="http://schemas.microsoft.com/office/drawing/2014/main" id="{5E87F9F1-E7E8-6FB1-C82D-E8D127796747}"/>
              </a:ext>
            </a:extLst>
          </p:cNvPr>
          <p:cNvSpPr>
            <a:spLocks noGrp="1"/>
          </p:cNvSpPr>
          <p:nvPr>
            <p:ph type="sldNum" sz="quarter" idx="10"/>
          </p:nvPr>
        </p:nvSpPr>
        <p:spPr/>
        <p:txBody>
          <a:bodyPr/>
          <a:lstStyle/>
          <a:p>
            <a:fld id="{1B7849BA-436A-4D63-AE19-3A8FDDD87C6E}" type="slidenum">
              <a:rPr lang="en-US" smtClean="0"/>
              <a:pPr/>
              <a:t>8</a:t>
            </a:fld>
            <a:endParaRPr lang="en-US" sz="1000"/>
          </a:p>
        </p:txBody>
      </p:sp>
      <p:pic>
        <p:nvPicPr>
          <p:cNvPr id="4" name="Picture 3">
            <a:extLst>
              <a:ext uri="{FF2B5EF4-FFF2-40B4-BE49-F238E27FC236}">
                <a16:creationId xmlns:a16="http://schemas.microsoft.com/office/drawing/2014/main" id="{EA196983-5487-354A-8B8D-207537A6D196}"/>
              </a:ext>
            </a:extLst>
          </p:cNvPr>
          <p:cNvPicPr>
            <a:picLocks noChangeAspect="1"/>
          </p:cNvPicPr>
          <p:nvPr/>
        </p:nvPicPr>
        <p:blipFill>
          <a:blip r:embed="rId2"/>
          <a:stretch>
            <a:fillRect/>
          </a:stretch>
        </p:blipFill>
        <p:spPr>
          <a:xfrm>
            <a:off x="103632" y="2624137"/>
            <a:ext cx="5483245" cy="3153811"/>
          </a:xfrm>
          <a:prstGeom prst="rect">
            <a:avLst/>
          </a:prstGeom>
        </p:spPr>
      </p:pic>
      <p:pic>
        <p:nvPicPr>
          <p:cNvPr id="5" name="Picture 4">
            <a:extLst>
              <a:ext uri="{FF2B5EF4-FFF2-40B4-BE49-F238E27FC236}">
                <a16:creationId xmlns:a16="http://schemas.microsoft.com/office/drawing/2014/main" id="{53435345-408B-D536-562B-F1C4BDE98F0B}"/>
              </a:ext>
            </a:extLst>
          </p:cNvPr>
          <p:cNvPicPr>
            <a:picLocks noChangeAspect="1"/>
          </p:cNvPicPr>
          <p:nvPr/>
        </p:nvPicPr>
        <p:blipFill>
          <a:blip r:embed="rId3"/>
          <a:stretch>
            <a:fillRect/>
          </a:stretch>
        </p:blipFill>
        <p:spPr>
          <a:xfrm>
            <a:off x="5738008" y="2318095"/>
            <a:ext cx="6350360" cy="3665262"/>
          </a:xfrm>
          <a:prstGeom prst="rect">
            <a:avLst/>
          </a:prstGeom>
        </p:spPr>
      </p:pic>
    </p:spTree>
    <p:extLst>
      <p:ext uri="{BB962C8B-B14F-4D97-AF65-F5344CB8AC3E}">
        <p14:creationId xmlns:p14="http://schemas.microsoft.com/office/powerpoint/2010/main" val="146234297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FP_Black Template">
  <a:themeElements>
    <a:clrScheme name="Custom 1">
      <a:dk1>
        <a:srgbClr val="000000"/>
      </a:dk1>
      <a:lt1>
        <a:srgbClr val="FFFFFF"/>
      </a:lt1>
      <a:dk2>
        <a:srgbClr val="243A5E"/>
      </a:dk2>
      <a:lt2>
        <a:srgbClr val="E6E6E6"/>
      </a:lt2>
      <a:accent1>
        <a:srgbClr val="50E6FF"/>
      </a:accent1>
      <a:accent2>
        <a:srgbClr val="0078D4"/>
      </a:accent2>
      <a:accent3>
        <a:srgbClr val="243A5E"/>
      </a:accent3>
      <a:accent4>
        <a:srgbClr val="4FE5FF"/>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666</TotalTime>
  <Words>353</Words>
  <Application>Microsoft Macintosh PowerPoint</Application>
  <PresentationFormat>宽屏</PresentationFormat>
  <Paragraphs>115</Paragraphs>
  <Slides>8</Slides>
  <Notes>4</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8</vt:i4>
      </vt:variant>
    </vt:vector>
  </HeadingPairs>
  <TitlesOfParts>
    <vt:vector size="18" baseType="lpstr">
      <vt:lpstr>等线</vt:lpstr>
      <vt:lpstr>等线 Light</vt:lpstr>
      <vt:lpstr>微软雅黑</vt:lpstr>
      <vt:lpstr>Arial</vt:lpstr>
      <vt:lpstr>Calibri</vt:lpstr>
      <vt:lpstr>Segoe UI</vt:lpstr>
      <vt:lpstr>Segoe UI Semibold</vt:lpstr>
      <vt:lpstr>Wingdings</vt:lpstr>
      <vt:lpstr>Office Theme</vt:lpstr>
      <vt:lpstr>SFP_Black Template</vt:lpstr>
      <vt:lpstr>GPT App Innovation In a Day Offer</vt:lpstr>
      <vt:lpstr>PowerPoint 演示文稿</vt:lpstr>
      <vt:lpstr>新一代企业级大模型GPT-X智能应用架构</vt:lpstr>
      <vt:lpstr>企业级 GPT-X 智能 App 原型架构</vt:lpstr>
      <vt:lpstr>Enterprise GPT-X Intelligent App Architecture</vt:lpstr>
      <vt:lpstr>PowerPoint 演示文稿</vt:lpstr>
      <vt:lpstr>PowerPoint 演示文稿</vt:lpstr>
      <vt:lpstr>业务部门用内部数据直接体验效果</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企业级 Azure GPT-X App 架构</dc:title>
  <dc:creator>Hao Xu</dc:creator>
  <cp:lastModifiedBy>Teo Ma</cp:lastModifiedBy>
  <cp:revision>45</cp:revision>
  <dcterms:created xsi:type="dcterms:W3CDTF">2023-03-20T01:33:09Z</dcterms:created>
  <dcterms:modified xsi:type="dcterms:W3CDTF">2023-03-21T13:00:42Z</dcterms:modified>
</cp:coreProperties>
</file>